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Cy Grotesk Grand Bold" charset="1" panose="00000807000000000000"/>
      <p:regular r:id="rId16"/>
    </p:embeddedFont>
    <p:embeddedFont>
      <p:font typeface="Cy Grotesk Grand Light" charset="1" panose="00000407000000000000"/>
      <p:regular r:id="rId17"/>
    </p:embeddedFont>
    <p:embeddedFont>
      <p:font typeface="Inter Light" charset="1" panose="02000503000000020004"/>
      <p:regular r:id="rId18"/>
    </p:embeddedFont>
    <p:embeddedFont>
      <p:font typeface="Canva Sans" charset="1" panose="020B0503030501040103"/>
      <p:regular r:id="rId19"/>
    </p:embeddedFont>
    <p:embeddedFont>
      <p:font typeface="Canva Sans Bold" charset="1" panose="020B0803030501040103"/>
      <p:regular r:id="rId20"/>
    </p:embeddedFont>
    <p:embeddedFont>
      <p:font typeface="Inter" charset="1" panose="020B0502030000000004"/>
      <p:regular r:id="rId21"/>
    </p:embeddedFont>
    <p:embeddedFont>
      <p:font typeface="Inter Bold" charset="1" panose="020B0802030000000004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3.png" Type="http://schemas.openxmlformats.org/officeDocument/2006/relationships/image"/><Relationship Id="rId8" Target="../media/image4.svg" Type="http://schemas.openxmlformats.org/officeDocument/2006/relationships/image"/><Relationship Id="rId9" Target="https://www.kaggle.com/datasets/andrewmvd/spotify-playlists/data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1.pn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Relationship Id="rId7" Target="../media/image3.png" Type="http://schemas.openxmlformats.org/officeDocument/2006/relationships/image"/><Relationship Id="rId8" Target="../media/image4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4.png" Type="http://schemas.openxmlformats.org/officeDocument/2006/relationships/image"/><Relationship Id="rId9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16.jpeg" Type="http://schemas.openxmlformats.org/officeDocument/2006/relationships/image"/><Relationship Id="rId9" Target="../media/image1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E4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255873" y="1557218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-255873" y="592726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-500373" y="8743366"/>
            <a:ext cx="19148028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>
            <a:off x="-500373" y="9721443"/>
            <a:ext cx="19148028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866324" y="912596"/>
            <a:ext cx="324752" cy="324752"/>
          </a:xfrm>
          <a:custGeom>
            <a:avLst/>
            <a:gdLst/>
            <a:ahLst/>
            <a:cxnLst/>
            <a:rect r="r" b="b" t="t" l="l"/>
            <a:pathLst>
              <a:path h="324752" w="324752">
                <a:moveTo>
                  <a:pt x="0" y="0"/>
                </a:moveTo>
                <a:lnTo>
                  <a:pt x="324752" y="0"/>
                </a:lnTo>
                <a:lnTo>
                  <a:pt x="324752" y="324752"/>
                </a:lnTo>
                <a:lnTo>
                  <a:pt x="0" y="3247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66324" y="9107487"/>
            <a:ext cx="324752" cy="324752"/>
          </a:xfrm>
          <a:custGeom>
            <a:avLst/>
            <a:gdLst/>
            <a:ahLst/>
            <a:cxnLst/>
            <a:rect r="r" b="b" t="t" l="l"/>
            <a:pathLst>
              <a:path h="324752" w="324752">
                <a:moveTo>
                  <a:pt x="0" y="0"/>
                </a:moveTo>
                <a:lnTo>
                  <a:pt x="324752" y="0"/>
                </a:lnTo>
                <a:lnTo>
                  <a:pt x="324752" y="324753"/>
                </a:lnTo>
                <a:lnTo>
                  <a:pt x="0" y="3247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7098822" y="912596"/>
            <a:ext cx="324752" cy="324752"/>
          </a:xfrm>
          <a:custGeom>
            <a:avLst/>
            <a:gdLst/>
            <a:ahLst/>
            <a:cxnLst/>
            <a:rect r="r" b="b" t="t" l="l"/>
            <a:pathLst>
              <a:path h="324752" w="324752">
                <a:moveTo>
                  <a:pt x="0" y="0"/>
                </a:moveTo>
                <a:lnTo>
                  <a:pt x="324752" y="0"/>
                </a:lnTo>
                <a:lnTo>
                  <a:pt x="324752" y="324752"/>
                </a:lnTo>
                <a:lnTo>
                  <a:pt x="0" y="3247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7098822" y="9107487"/>
            <a:ext cx="324752" cy="324752"/>
          </a:xfrm>
          <a:custGeom>
            <a:avLst/>
            <a:gdLst/>
            <a:ahLst/>
            <a:cxnLst/>
            <a:rect r="r" b="b" t="t" l="l"/>
            <a:pathLst>
              <a:path h="324752" w="324752">
                <a:moveTo>
                  <a:pt x="0" y="0"/>
                </a:moveTo>
                <a:lnTo>
                  <a:pt x="324752" y="0"/>
                </a:lnTo>
                <a:lnTo>
                  <a:pt x="324752" y="324753"/>
                </a:lnTo>
                <a:lnTo>
                  <a:pt x="0" y="3247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977740" y="8895925"/>
            <a:ext cx="4703910" cy="627911"/>
            <a:chOff x="0" y="0"/>
            <a:chExt cx="1238890" cy="16537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38890" cy="165376"/>
            </a:xfrm>
            <a:custGeom>
              <a:avLst/>
              <a:gdLst/>
              <a:ahLst/>
              <a:cxnLst/>
              <a:rect r="r" b="b" t="t" l="l"/>
              <a:pathLst>
                <a:path h="165376" w="1238890">
                  <a:moveTo>
                    <a:pt x="82688" y="0"/>
                  </a:moveTo>
                  <a:lnTo>
                    <a:pt x="1156202" y="0"/>
                  </a:lnTo>
                  <a:cubicBezTo>
                    <a:pt x="1178132" y="0"/>
                    <a:pt x="1199164" y="8712"/>
                    <a:pt x="1214671" y="24219"/>
                  </a:cubicBezTo>
                  <a:cubicBezTo>
                    <a:pt x="1230178" y="39726"/>
                    <a:pt x="1238890" y="60758"/>
                    <a:pt x="1238890" y="82688"/>
                  </a:cubicBezTo>
                  <a:lnTo>
                    <a:pt x="1238890" y="82688"/>
                  </a:lnTo>
                  <a:cubicBezTo>
                    <a:pt x="1238890" y="128355"/>
                    <a:pt x="1201869" y="165376"/>
                    <a:pt x="1156202" y="165376"/>
                  </a:cubicBezTo>
                  <a:lnTo>
                    <a:pt x="82688" y="165376"/>
                  </a:lnTo>
                  <a:cubicBezTo>
                    <a:pt x="60758" y="165376"/>
                    <a:pt x="39726" y="156664"/>
                    <a:pt x="24219" y="141157"/>
                  </a:cubicBezTo>
                  <a:cubicBezTo>
                    <a:pt x="8712" y="125650"/>
                    <a:pt x="0" y="104618"/>
                    <a:pt x="0" y="82688"/>
                  </a:cubicBezTo>
                  <a:lnTo>
                    <a:pt x="0" y="82688"/>
                  </a:lnTo>
                  <a:cubicBezTo>
                    <a:pt x="0" y="60758"/>
                    <a:pt x="8712" y="39726"/>
                    <a:pt x="24219" y="24219"/>
                  </a:cubicBezTo>
                  <a:cubicBezTo>
                    <a:pt x="39726" y="8712"/>
                    <a:pt x="60758" y="0"/>
                    <a:pt x="82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1238890" cy="203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321447" y="8895925"/>
            <a:ext cx="3242673" cy="627911"/>
            <a:chOff x="0" y="0"/>
            <a:chExt cx="854037" cy="165376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54037" cy="165376"/>
            </a:xfrm>
            <a:custGeom>
              <a:avLst/>
              <a:gdLst/>
              <a:ahLst/>
              <a:cxnLst/>
              <a:rect r="r" b="b" t="t" l="l"/>
              <a:pathLst>
                <a:path h="165376" w="854037">
                  <a:moveTo>
                    <a:pt x="82688" y="0"/>
                  </a:moveTo>
                  <a:lnTo>
                    <a:pt x="771349" y="0"/>
                  </a:lnTo>
                  <a:cubicBezTo>
                    <a:pt x="793280" y="0"/>
                    <a:pt x="814312" y="8712"/>
                    <a:pt x="829819" y="24219"/>
                  </a:cubicBezTo>
                  <a:cubicBezTo>
                    <a:pt x="845325" y="39726"/>
                    <a:pt x="854037" y="60758"/>
                    <a:pt x="854037" y="82688"/>
                  </a:cubicBezTo>
                  <a:lnTo>
                    <a:pt x="854037" y="82688"/>
                  </a:lnTo>
                  <a:cubicBezTo>
                    <a:pt x="854037" y="104618"/>
                    <a:pt x="845325" y="125650"/>
                    <a:pt x="829819" y="141157"/>
                  </a:cubicBezTo>
                  <a:cubicBezTo>
                    <a:pt x="814312" y="156664"/>
                    <a:pt x="793280" y="165376"/>
                    <a:pt x="771349" y="165376"/>
                  </a:cubicBezTo>
                  <a:lnTo>
                    <a:pt x="82688" y="165376"/>
                  </a:lnTo>
                  <a:cubicBezTo>
                    <a:pt x="60758" y="165376"/>
                    <a:pt x="39726" y="156664"/>
                    <a:pt x="24219" y="141157"/>
                  </a:cubicBezTo>
                  <a:cubicBezTo>
                    <a:pt x="8712" y="125650"/>
                    <a:pt x="0" y="104618"/>
                    <a:pt x="0" y="82688"/>
                  </a:cubicBezTo>
                  <a:lnTo>
                    <a:pt x="0" y="82688"/>
                  </a:lnTo>
                  <a:cubicBezTo>
                    <a:pt x="0" y="60758"/>
                    <a:pt x="8712" y="39726"/>
                    <a:pt x="24219" y="24219"/>
                  </a:cubicBezTo>
                  <a:cubicBezTo>
                    <a:pt x="39726" y="8712"/>
                    <a:pt x="60758" y="0"/>
                    <a:pt x="82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54037" cy="203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4872152" y="8895925"/>
            <a:ext cx="6859498" cy="686889"/>
            <a:chOff x="0" y="0"/>
            <a:chExt cx="1806617" cy="18090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806617" cy="180909"/>
            </a:xfrm>
            <a:custGeom>
              <a:avLst/>
              <a:gdLst/>
              <a:ahLst/>
              <a:cxnLst/>
              <a:rect r="r" b="b" t="t" l="l"/>
              <a:pathLst>
                <a:path h="180909" w="1806617">
                  <a:moveTo>
                    <a:pt x="57561" y="0"/>
                  </a:moveTo>
                  <a:lnTo>
                    <a:pt x="1749056" y="0"/>
                  </a:lnTo>
                  <a:cubicBezTo>
                    <a:pt x="1764322" y="0"/>
                    <a:pt x="1778963" y="6064"/>
                    <a:pt x="1789758" y="16859"/>
                  </a:cubicBezTo>
                  <a:cubicBezTo>
                    <a:pt x="1800552" y="27654"/>
                    <a:pt x="1806617" y="42295"/>
                    <a:pt x="1806617" y="57561"/>
                  </a:cubicBezTo>
                  <a:lnTo>
                    <a:pt x="1806617" y="123348"/>
                  </a:lnTo>
                  <a:cubicBezTo>
                    <a:pt x="1806617" y="155138"/>
                    <a:pt x="1780846" y="180909"/>
                    <a:pt x="1749056" y="180909"/>
                  </a:cubicBezTo>
                  <a:lnTo>
                    <a:pt x="57561" y="180909"/>
                  </a:lnTo>
                  <a:cubicBezTo>
                    <a:pt x="42295" y="180909"/>
                    <a:pt x="27654" y="174845"/>
                    <a:pt x="16859" y="164050"/>
                  </a:cubicBezTo>
                  <a:cubicBezTo>
                    <a:pt x="6064" y="153255"/>
                    <a:pt x="0" y="138614"/>
                    <a:pt x="0" y="123348"/>
                  </a:cubicBezTo>
                  <a:lnTo>
                    <a:pt x="0" y="57561"/>
                  </a:lnTo>
                  <a:cubicBezTo>
                    <a:pt x="0" y="25771"/>
                    <a:pt x="25771" y="0"/>
                    <a:pt x="575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806617" cy="2190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5919649" y="641880"/>
            <a:ext cx="5801204" cy="777225"/>
            <a:chOff x="0" y="0"/>
            <a:chExt cx="1527889" cy="204701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527889" cy="204701"/>
            </a:xfrm>
            <a:custGeom>
              <a:avLst/>
              <a:gdLst/>
              <a:ahLst/>
              <a:cxnLst/>
              <a:rect r="r" b="b" t="t" l="l"/>
              <a:pathLst>
                <a:path h="204701" w="1527889">
                  <a:moveTo>
                    <a:pt x="68061" y="0"/>
                  </a:moveTo>
                  <a:lnTo>
                    <a:pt x="1459828" y="0"/>
                  </a:lnTo>
                  <a:cubicBezTo>
                    <a:pt x="1497417" y="0"/>
                    <a:pt x="1527889" y="30472"/>
                    <a:pt x="1527889" y="68061"/>
                  </a:cubicBezTo>
                  <a:lnTo>
                    <a:pt x="1527889" y="136640"/>
                  </a:lnTo>
                  <a:cubicBezTo>
                    <a:pt x="1527889" y="174229"/>
                    <a:pt x="1497417" y="204701"/>
                    <a:pt x="1459828" y="204701"/>
                  </a:cubicBezTo>
                  <a:lnTo>
                    <a:pt x="68061" y="204701"/>
                  </a:lnTo>
                  <a:cubicBezTo>
                    <a:pt x="30472" y="204701"/>
                    <a:pt x="0" y="174229"/>
                    <a:pt x="0" y="136640"/>
                  </a:cubicBezTo>
                  <a:lnTo>
                    <a:pt x="0" y="68061"/>
                  </a:lnTo>
                  <a:cubicBezTo>
                    <a:pt x="0" y="30472"/>
                    <a:pt x="30472" y="0"/>
                    <a:pt x="6806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1527889" cy="2428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14102896" y="4083604"/>
            <a:ext cx="1326205" cy="1326205"/>
          </a:xfrm>
          <a:custGeom>
            <a:avLst/>
            <a:gdLst/>
            <a:ahLst/>
            <a:cxnLst/>
            <a:rect r="r" b="b" t="t" l="l"/>
            <a:pathLst>
              <a:path h="1326205" w="1326205">
                <a:moveTo>
                  <a:pt x="0" y="0"/>
                </a:moveTo>
                <a:lnTo>
                  <a:pt x="1326205" y="0"/>
                </a:lnTo>
                <a:lnTo>
                  <a:pt x="1326205" y="1326205"/>
                </a:lnTo>
                <a:lnTo>
                  <a:pt x="0" y="132620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2585218" y="4004944"/>
            <a:ext cx="1326205" cy="1326205"/>
          </a:xfrm>
          <a:custGeom>
            <a:avLst/>
            <a:gdLst/>
            <a:ahLst/>
            <a:cxnLst/>
            <a:rect r="r" b="b" t="t" l="l"/>
            <a:pathLst>
              <a:path h="1326205" w="1326205">
                <a:moveTo>
                  <a:pt x="0" y="0"/>
                </a:moveTo>
                <a:lnTo>
                  <a:pt x="1326205" y="0"/>
                </a:lnTo>
                <a:lnTo>
                  <a:pt x="1326205" y="1326204"/>
                </a:lnTo>
                <a:lnTo>
                  <a:pt x="0" y="132620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12675635" y="8871597"/>
            <a:ext cx="636113" cy="560642"/>
          </a:xfrm>
          <a:custGeom>
            <a:avLst/>
            <a:gdLst/>
            <a:ahLst/>
            <a:cxnLst/>
            <a:rect r="r" b="b" t="t" l="l"/>
            <a:pathLst>
              <a:path h="560642" w="636113">
                <a:moveTo>
                  <a:pt x="0" y="0"/>
                </a:moveTo>
                <a:lnTo>
                  <a:pt x="636113" y="0"/>
                </a:lnTo>
                <a:lnTo>
                  <a:pt x="636113" y="560643"/>
                </a:lnTo>
                <a:lnTo>
                  <a:pt x="0" y="56064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6620232" y="727075"/>
            <a:ext cx="572194" cy="549900"/>
          </a:xfrm>
          <a:custGeom>
            <a:avLst/>
            <a:gdLst/>
            <a:ahLst/>
            <a:cxnLst/>
            <a:rect r="r" b="b" t="t" l="l"/>
            <a:pathLst>
              <a:path h="549900" w="572194">
                <a:moveTo>
                  <a:pt x="0" y="0"/>
                </a:moveTo>
                <a:lnTo>
                  <a:pt x="572194" y="0"/>
                </a:lnTo>
                <a:lnTo>
                  <a:pt x="572194" y="549901"/>
                </a:lnTo>
                <a:lnTo>
                  <a:pt x="0" y="54990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4580988" y="1731841"/>
            <a:ext cx="7563870" cy="6816263"/>
          </a:xfrm>
          <a:custGeom>
            <a:avLst/>
            <a:gdLst/>
            <a:ahLst/>
            <a:cxnLst/>
            <a:rect r="r" b="b" t="t" l="l"/>
            <a:pathLst>
              <a:path h="6816263" w="7563870">
                <a:moveTo>
                  <a:pt x="0" y="0"/>
                </a:moveTo>
                <a:lnTo>
                  <a:pt x="7563869" y="0"/>
                </a:lnTo>
                <a:lnTo>
                  <a:pt x="7563869" y="6816263"/>
                </a:lnTo>
                <a:lnTo>
                  <a:pt x="0" y="681626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208" r="0" b="-4015"/>
            </a:stretch>
          </a:blipFill>
        </p:spPr>
      </p:sp>
      <p:sp>
        <p:nvSpPr>
          <p:cNvPr name="TextBox 27" id="27"/>
          <p:cNvSpPr txBox="true"/>
          <p:nvPr/>
        </p:nvSpPr>
        <p:spPr>
          <a:xfrm rot="0">
            <a:off x="11731650" y="1655641"/>
            <a:ext cx="6857723" cy="2793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8"/>
              </a:lnSpc>
            </a:pPr>
            <a:r>
              <a:rPr lang="en-US" b="true" sz="4006" spc="184">
                <a:solidFill>
                  <a:srgbClr val="52D07F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PLAYLIST RECOMMENDER SYSTEM</a:t>
            </a:r>
          </a:p>
          <a:p>
            <a:pPr algn="ctr">
              <a:lnSpc>
                <a:spcPts val="5608"/>
              </a:lnSpc>
            </a:pPr>
          </a:p>
        </p:txBody>
      </p:sp>
      <p:sp>
        <p:nvSpPr>
          <p:cNvPr name="TextBox 28" id="28"/>
          <p:cNvSpPr txBox="true"/>
          <p:nvPr/>
        </p:nvSpPr>
        <p:spPr>
          <a:xfrm rot="0">
            <a:off x="7422540" y="631825"/>
            <a:ext cx="3444819" cy="6984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00"/>
              </a:lnSpc>
            </a:pPr>
            <a:r>
              <a:rPr lang="en-US" sz="4000" spc="388">
                <a:solidFill>
                  <a:srgbClr val="000000"/>
                </a:solidFill>
                <a:latin typeface="Cy Grotesk Grand Light"/>
                <a:ea typeface="Cy Grotesk Grand Light"/>
                <a:cs typeface="Cy Grotesk Grand Light"/>
                <a:sym typeface="Cy Grotesk Grand Light"/>
              </a:rPr>
              <a:t>SPOTIFY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144857" y="9019591"/>
            <a:ext cx="4536794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 spc="193" u="sng">
                <a:solidFill>
                  <a:srgbClr val="000000"/>
                </a:solidFill>
                <a:latin typeface="Cy Grotesk Grand Light"/>
                <a:ea typeface="Cy Grotesk Grand Light"/>
                <a:cs typeface="Cy Grotesk Grand Light"/>
                <a:sym typeface="Cy Grotesk Grand Light"/>
              </a:rPr>
              <a:t>GITHAB link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321447" y="8874245"/>
            <a:ext cx="3242673" cy="585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spc="164">
                <a:solidFill>
                  <a:srgbClr val="000000"/>
                </a:solidFill>
                <a:latin typeface="Cy Grotesk Grand Light"/>
                <a:ea typeface="Cy Grotesk Grand Light"/>
                <a:cs typeface="Cy Grotesk Grand Light"/>
                <a:sym typeface="Cy Grotesk Grand Light"/>
              </a:rPr>
              <a:t>Data Science course 2024-2025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310302" y="8843379"/>
            <a:ext cx="6410551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Cy Grotesk Grand Light"/>
                <a:ea typeface="Cy Grotesk Grand Light"/>
                <a:cs typeface="Cy Grotesk Grand Light"/>
                <a:sym typeface="Cy Grotesk Grand Light"/>
              </a:rPr>
              <a:t>Created by Manor Shpritz, Ortal Lasry and Or Cohen Raviv.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E4E4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E4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2333844" y="2760923"/>
            <a:ext cx="103796" cy="777367"/>
            <a:chOff x="0" y="0"/>
            <a:chExt cx="27337" cy="2047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337" cy="204739"/>
            </a:xfrm>
            <a:custGeom>
              <a:avLst/>
              <a:gdLst/>
              <a:ahLst/>
              <a:cxnLst/>
              <a:rect r="r" b="b" t="t" l="l"/>
              <a:pathLst>
                <a:path h="204739" w="27337">
                  <a:moveTo>
                    <a:pt x="0" y="0"/>
                  </a:moveTo>
                  <a:lnTo>
                    <a:pt x="27337" y="0"/>
                  </a:lnTo>
                  <a:lnTo>
                    <a:pt x="27337" y="204739"/>
                  </a:lnTo>
                  <a:lnTo>
                    <a:pt x="0" y="204739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337" cy="2428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2633827" y="3201504"/>
            <a:ext cx="4625473" cy="3689729"/>
            <a:chOff x="0" y="0"/>
            <a:chExt cx="1286174" cy="102597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6174" cy="1025978"/>
            </a:xfrm>
            <a:custGeom>
              <a:avLst/>
              <a:gdLst/>
              <a:ahLst/>
              <a:cxnLst/>
              <a:rect r="r" b="b" t="t" l="l"/>
              <a:pathLst>
                <a:path h="1025978" w="1286174">
                  <a:moveTo>
                    <a:pt x="0" y="0"/>
                  </a:moveTo>
                  <a:lnTo>
                    <a:pt x="1286174" y="0"/>
                  </a:lnTo>
                  <a:lnTo>
                    <a:pt x="1286174" y="1025978"/>
                  </a:lnTo>
                  <a:lnTo>
                    <a:pt x="0" y="1025978"/>
                  </a:lnTo>
                  <a:close/>
                </a:path>
              </a:pathLst>
            </a:custGeom>
            <a:blipFill>
              <a:blip r:embed="rId2"/>
              <a:stretch>
                <a:fillRect l="-3409" t="0" r="-3409" b="0"/>
              </a:stretch>
            </a:blipFill>
          </p:spPr>
        </p:sp>
      </p:grpSp>
      <p:sp>
        <p:nvSpPr>
          <p:cNvPr name="AutoShape 7" id="7"/>
          <p:cNvSpPr/>
          <p:nvPr/>
        </p:nvSpPr>
        <p:spPr>
          <a:xfrm flipV="true">
            <a:off x="-255873" y="1557218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" id="8"/>
          <p:cNvSpPr/>
          <p:nvPr/>
        </p:nvSpPr>
        <p:spPr>
          <a:xfrm flipV="true">
            <a:off x="-255873" y="592726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866324" y="912596"/>
            <a:ext cx="324752" cy="324752"/>
          </a:xfrm>
          <a:custGeom>
            <a:avLst/>
            <a:gdLst/>
            <a:ahLst/>
            <a:cxnLst/>
            <a:rect r="r" b="b" t="t" l="l"/>
            <a:pathLst>
              <a:path h="324752" w="324752">
                <a:moveTo>
                  <a:pt x="0" y="0"/>
                </a:moveTo>
                <a:lnTo>
                  <a:pt x="324752" y="0"/>
                </a:lnTo>
                <a:lnTo>
                  <a:pt x="324752" y="324752"/>
                </a:lnTo>
                <a:lnTo>
                  <a:pt x="0" y="3247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997058" y="761016"/>
            <a:ext cx="2015352" cy="627911"/>
            <a:chOff x="0" y="0"/>
            <a:chExt cx="530792" cy="165376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0792" cy="165376"/>
            </a:xfrm>
            <a:custGeom>
              <a:avLst/>
              <a:gdLst/>
              <a:ahLst/>
              <a:cxnLst/>
              <a:rect r="r" b="b" t="t" l="l"/>
              <a:pathLst>
                <a:path h="165376" w="530792">
                  <a:moveTo>
                    <a:pt x="82688" y="0"/>
                  </a:moveTo>
                  <a:lnTo>
                    <a:pt x="448104" y="0"/>
                  </a:lnTo>
                  <a:cubicBezTo>
                    <a:pt x="493772" y="0"/>
                    <a:pt x="530792" y="37021"/>
                    <a:pt x="530792" y="82688"/>
                  </a:cubicBezTo>
                  <a:lnTo>
                    <a:pt x="530792" y="82688"/>
                  </a:lnTo>
                  <a:cubicBezTo>
                    <a:pt x="530792" y="104618"/>
                    <a:pt x="522081" y="125650"/>
                    <a:pt x="506574" y="141157"/>
                  </a:cubicBezTo>
                  <a:cubicBezTo>
                    <a:pt x="491067" y="156664"/>
                    <a:pt x="470035" y="165376"/>
                    <a:pt x="448104" y="165376"/>
                  </a:cubicBezTo>
                  <a:lnTo>
                    <a:pt x="82688" y="165376"/>
                  </a:lnTo>
                  <a:cubicBezTo>
                    <a:pt x="60758" y="165376"/>
                    <a:pt x="39726" y="156664"/>
                    <a:pt x="24219" y="141157"/>
                  </a:cubicBezTo>
                  <a:cubicBezTo>
                    <a:pt x="8712" y="125650"/>
                    <a:pt x="0" y="104618"/>
                    <a:pt x="0" y="82688"/>
                  </a:cubicBezTo>
                  <a:lnTo>
                    <a:pt x="0" y="82688"/>
                  </a:lnTo>
                  <a:cubicBezTo>
                    <a:pt x="0" y="60758"/>
                    <a:pt x="8712" y="39726"/>
                    <a:pt x="24219" y="24219"/>
                  </a:cubicBezTo>
                  <a:cubicBezTo>
                    <a:pt x="39726" y="8712"/>
                    <a:pt x="60758" y="0"/>
                    <a:pt x="82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530792" cy="203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5400000">
            <a:off x="3236664" y="741913"/>
            <a:ext cx="202257" cy="666117"/>
          </a:xfrm>
          <a:custGeom>
            <a:avLst/>
            <a:gdLst/>
            <a:ahLst/>
            <a:cxnLst/>
            <a:rect r="r" b="b" t="t" l="l"/>
            <a:pathLst>
              <a:path h="666117" w="202257">
                <a:moveTo>
                  <a:pt x="0" y="0"/>
                </a:moveTo>
                <a:lnTo>
                  <a:pt x="202258" y="0"/>
                </a:lnTo>
                <a:lnTo>
                  <a:pt x="202258" y="666117"/>
                </a:lnTo>
                <a:lnTo>
                  <a:pt x="0" y="66611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028700" y="8235654"/>
            <a:ext cx="1326205" cy="1326205"/>
          </a:xfrm>
          <a:custGeom>
            <a:avLst/>
            <a:gdLst/>
            <a:ahLst/>
            <a:cxnLst/>
            <a:rect r="r" b="b" t="t" l="l"/>
            <a:pathLst>
              <a:path h="1326205" w="1326205">
                <a:moveTo>
                  <a:pt x="0" y="0"/>
                </a:moveTo>
                <a:lnTo>
                  <a:pt x="1326205" y="0"/>
                </a:lnTo>
                <a:lnTo>
                  <a:pt x="1326205" y="1326204"/>
                </a:lnTo>
                <a:lnTo>
                  <a:pt x="0" y="132620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2374713" y="886059"/>
            <a:ext cx="60975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01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997058" y="3404522"/>
            <a:ext cx="7146942" cy="1376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27"/>
              </a:lnSpc>
            </a:pPr>
            <a:r>
              <a:rPr lang="en-US" sz="3948" b="true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BUSINESS QUESTION</a:t>
            </a:r>
            <a:r>
              <a:rPr lang="en-US" sz="3948" b="true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?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5376565"/>
            <a:ext cx="9614582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2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"How can we develop a system to recommend personalized playlists to users, leveraging playlist data alone to identify contextual relationships between songs and generate relevant suggestions for a given input song?"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972111" y="8663806"/>
            <a:ext cx="310598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2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Data source </a:t>
            </a:r>
            <a:r>
              <a:rPr lang="en-US" sz="2499" spc="242" u="sng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hlinkClick r:id="rId9" tooltip="https://www.kaggle.com/datasets/andrewmvd/spotify-playlists/data"/>
              </a:rPr>
              <a:t>here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4297183" y="620947"/>
            <a:ext cx="2962117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z="2499" spc="242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Business question?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15541035" y="8039623"/>
            <a:ext cx="1718265" cy="1718265"/>
          </a:xfrm>
          <a:custGeom>
            <a:avLst/>
            <a:gdLst/>
            <a:ahLst/>
            <a:cxnLst/>
            <a:rect r="r" b="b" t="t" l="l"/>
            <a:pathLst>
              <a:path h="1718265" w="1718265">
                <a:moveTo>
                  <a:pt x="0" y="0"/>
                </a:moveTo>
                <a:lnTo>
                  <a:pt x="1718265" y="0"/>
                </a:lnTo>
                <a:lnTo>
                  <a:pt x="1718265" y="1718266"/>
                </a:lnTo>
                <a:lnTo>
                  <a:pt x="0" y="171826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E4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03656" y="2325378"/>
            <a:ext cx="120372" cy="595036"/>
            <a:chOff x="0" y="0"/>
            <a:chExt cx="31703" cy="1567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703" cy="156717"/>
            </a:xfrm>
            <a:custGeom>
              <a:avLst/>
              <a:gdLst/>
              <a:ahLst/>
              <a:cxnLst/>
              <a:rect r="r" b="b" t="t" l="l"/>
              <a:pathLst>
                <a:path h="156717" w="31703">
                  <a:moveTo>
                    <a:pt x="0" y="0"/>
                  </a:moveTo>
                  <a:lnTo>
                    <a:pt x="31703" y="0"/>
                  </a:lnTo>
                  <a:lnTo>
                    <a:pt x="31703" y="156717"/>
                  </a:lnTo>
                  <a:lnTo>
                    <a:pt x="0" y="156717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1703" cy="1948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5400000">
            <a:off x="6715824" y="2371824"/>
            <a:ext cx="120372" cy="595036"/>
            <a:chOff x="0" y="0"/>
            <a:chExt cx="31703" cy="15671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703" cy="156717"/>
            </a:xfrm>
            <a:custGeom>
              <a:avLst/>
              <a:gdLst/>
              <a:ahLst/>
              <a:cxnLst/>
              <a:rect r="r" b="b" t="t" l="l"/>
              <a:pathLst>
                <a:path h="156717" w="31703">
                  <a:moveTo>
                    <a:pt x="0" y="0"/>
                  </a:moveTo>
                  <a:lnTo>
                    <a:pt x="31703" y="0"/>
                  </a:lnTo>
                  <a:lnTo>
                    <a:pt x="31703" y="156717"/>
                  </a:lnTo>
                  <a:lnTo>
                    <a:pt x="0" y="156717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703" cy="1948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V="true">
            <a:off x="-255873" y="1557218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-255873" y="592726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866324" y="912596"/>
            <a:ext cx="324752" cy="324752"/>
          </a:xfrm>
          <a:custGeom>
            <a:avLst/>
            <a:gdLst/>
            <a:ahLst/>
            <a:cxnLst/>
            <a:rect r="r" b="b" t="t" l="l"/>
            <a:pathLst>
              <a:path h="324752" w="324752">
                <a:moveTo>
                  <a:pt x="0" y="0"/>
                </a:moveTo>
                <a:lnTo>
                  <a:pt x="324752" y="0"/>
                </a:lnTo>
                <a:lnTo>
                  <a:pt x="324752" y="324752"/>
                </a:lnTo>
                <a:lnTo>
                  <a:pt x="0" y="3247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997058" y="761016"/>
            <a:ext cx="2015352" cy="627911"/>
            <a:chOff x="0" y="0"/>
            <a:chExt cx="530792" cy="16537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30792" cy="165376"/>
            </a:xfrm>
            <a:custGeom>
              <a:avLst/>
              <a:gdLst/>
              <a:ahLst/>
              <a:cxnLst/>
              <a:rect r="r" b="b" t="t" l="l"/>
              <a:pathLst>
                <a:path h="165376" w="530792">
                  <a:moveTo>
                    <a:pt x="82688" y="0"/>
                  </a:moveTo>
                  <a:lnTo>
                    <a:pt x="448104" y="0"/>
                  </a:lnTo>
                  <a:cubicBezTo>
                    <a:pt x="493772" y="0"/>
                    <a:pt x="530792" y="37021"/>
                    <a:pt x="530792" y="82688"/>
                  </a:cubicBezTo>
                  <a:lnTo>
                    <a:pt x="530792" y="82688"/>
                  </a:lnTo>
                  <a:cubicBezTo>
                    <a:pt x="530792" y="104618"/>
                    <a:pt x="522081" y="125650"/>
                    <a:pt x="506574" y="141157"/>
                  </a:cubicBezTo>
                  <a:cubicBezTo>
                    <a:pt x="491067" y="156664"/>
                    <a:pt x="470035" y="165376"/>
                    <a:pt x="448104" y="165376"/>
                  </a:cubicBezTo>
                  <a:lnTo>
                    <a:pt x="82688" y="165376"/>
                  </a:lnTo>
                  <a:cubicBezTo>
                    <a:pt x="60758" y="165376"/>
                    <a:pt x="39726" y="156664"/>
                    <a:pt x="24219" y="141157"/>
                  </a:cubicBezTo>
                  <a:cubicBezTo>
                    <a:pt x="8712" y="125650"/>
                    <a:pt x="0" y="104618"/>
                    <a:pt x="0" y="82688"/>
                  </a:cubicBezTo>
                  <a:lnTo>
                    <a:pt x="0" y="82688"/>
                  </a:lnTo>
                  <a:cubicBezTo>
                    <a:pt x="0" y="60758"/>
                    <a:pt x="8712" y="39726"/>
                    <a:pt x="24219" y="24219"/>
                  </a:cubicBezTo>
                  <a:cubicBezTo>
                    <a:pt x="39726" y="8712"/>
                    <a:pt x="60758" y="0"/>
                    <a:pt x="82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30792" cy="203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5400000">
            <a:off x="3236664" y="741913"/>
            <a:ext cx="202257" cy="666117"/>
          </a:xfrm>
          <a:custGeom>
            <a:avLst/>
            <a:gdLst/>
            <a:ahLst/>
            <a:cxnLst/>
            <a:rect r="r" b="b" t="t" l="l"/>
            <a:pathLst>
              <a:path h="666117" w="202257">
                <a:moveTo>
                  <a:pt x="0" y="0"/>
                </a:moveTo>
                <a:lnTo>
                  <a:pt x="202258" y="0"/>
                </a:lnTo>
                <a:lnTo>
                  <a:pt x="202258" y="666117"/>
                </a:lnTo>
                <a:lnTo>
                  <a:pt x="0" y="666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7456206" y="2321049"/>
            <a:ext cx="1326205" cy="1326205"/>
          </a:xfrm>
          <a:custGeom>
            <a:avLst/>
            <a:gdLst/>
            <a:ahLst/>
            <a:cxnLst/>
            <a:rect r="r" b="b" t="t" l="l"/>
            <a:pathLst>
              <a:path h="1326205" w="1326205">
                <a:moveTo>
                  <a:pt x="0" y="0"/>
                </a:moveTo>
                <a:lnTo>
                  <a:pt x="1326205" y="0"/>
                </a:lnTo>
                <a:lnTo>
                  <a:pt x="1326205" y="1326205"/>
                </a:lnTo>
                <a:lnTo>
                  <a:pt x="0" y="132620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6478492" y="8608592"/>
            <a:ext cx="6354357" cy="1678408"/>
          </a:xfrm>
          <a:custGeom>
            <a:avLst/>
            <a:gdLst/>
            <a:ahLst/>
            <a:cxnLst/>
            <a:rect r="r" b="b" t="t" l="l"/>
            <a:pathLst>
              <a:path h="1678408" w="6354357">
                <a:moveTo>
                  <a:pt x="0" y="0"/>
                </a:moveTo>
                <a:lnTo>
                  <a:pt x="6354357" y="0"/>
                </a:lnTo>
                <a:lnTo>
                  <a:pt x="6354357" y="1678408"/>
                </a:lnTo>
                <a:lnTo>
                  <a:pt x="0" y="167840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5404" r="0" b="-5404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4417" y="7613559"/>
            <a:ext cx="5182783" cy="2673441"/>
          </a:xfrm>
          <a:custGeom>
            <a:avLst/>
            <a:gdLst/>
            <a:ahLst/>
            <a:cxnLst/>
            <a:rect r="r" b="b" t="t" l="l"/>
            <a:pathLst>
              <a:path h="2673441" w="5182783">
                <a:moveTo>
                  <a:pt x="0" y="0"/>
                </a:moveTo>
                <a:lnTo>
                  <a:pt x="5182783" y="0"/>
                </a:lnTo>
                <a:lnTo>
                  <a:pt x="5182783" y="2673441"/>
                </a:lnTo>
                <a:lnTo>
                  <a:pt x="0" y="267344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7447737" y="2383799"/>
            <a:ext cx="5109958" cy="8782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67"/>
              </a:lnSpc>
            </a:pPr>
            <a:r>
              <a:rPr lang="en-US" sz="2548" b="true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After data cleaning and preprocessing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65127" y="2515085"/>
            <a:ext cx="5323432" cy="430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7"/>
              </a:lnSpc>
            </a:pPr>
            <a:r>
              <a:rPr lang="en-US" sz="2548" b="true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Original data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09734" y="4131994"/>
            <a:ext cx="6122236" cy="2781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58"/>
              </a:lnSpc>
            </a:pPr>
            <a:r>
              <a:rPr lang="en-US" sz="2255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 features</a:t>
            </a:r>
            <a:r>
              <a:rPr lang="en-US" sz="225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l">
              <a:lnSpc>
                <a:spcPts val="3158"/>
              </a:lnSpc>
            </a:pPr>
            <a:r>
              <a:rPr lang="en-US" sz="2255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user_id</a:t>
            </a:r>
            <a:r>
              <a:rPr lang="en-US" sz="225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is a hash of the user's Spotify user name </a:t>
            </a:r>
          </a:p>
          <a:p>
            <a:pPr algn="l">
              <a:lnSpc>
                <a:spcPts val="3158"/>
              </a:lnSpc>
            </a:pPr>
            <a:r>
              <a:rPr lang="en-US" sz="2255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artistname</a:t>
            </a:r>
            <a:r>
              <a:rPr lang="en-US" sz="225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is the name of the artist</a:t>
            </a:r>
          </a:p>
          <a:p>
            <a:pPr algn="l">
              <a:lnSpc>
                <a:spcPts val="3158"/>
              </a:lnSpc>
            </a:pPr>
            <a:r>
              <a:rPr lang="en-US" sz="2255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trackname</a:t>
            </a:r>
            <a:r>
              <a:rPr lang="en-US" sz="225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is the title of the track </a:t>
            </a:r>
          </a:p>
          <a:p>
            <a:pPr algn="l">
              <a:lnSpc>
                <a:spcPts val="3158"/>
              </a:lnSpc>
            </a:pPr>
            <a:r>
              <a:rPr lang="en-US" sz="2255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playlistname</a:t>
            </a:r>
            <a:r>
              <a:rPr lang="en-US" sz="2255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is the name of the playlist that contains this track.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4297183" y="820737"/>
            <a:ext cx="2962117" cy="4483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39"/>
              </a:lnSpc>
            </a:pPr>
            <a:r>
              <a:rPr lang="en-US" sz="2599" spc="252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About the data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374713" y="886059"/>
            <a:ext cx="60975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02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53774" y="3214419"/>
            <a:ext cx="612223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242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Over 12.7 million rows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776010" y="3223944"/>
            <a:ext cx="6150606" cy="6621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21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Handle missing values and duplicate Rows.</a:t>
            </a: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21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Convert all string columns to lowercase, Standartizing text to ASCII, Removing one-char artists and track names.</a:t>
            </a:r>
          </a:p>
          <a:p>
            <a:pPr algn="l">
              <a:lnSpc>
                <a:spcPts val="3079"/>
              </a:lnSpc>
            </a:pP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21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Generating </a:t>
            </a:r>
            <a:r>
              <a:rPr lang="en-US" b="true" sz="2199" spc="21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2 new features</a:t>
            </a:r>
            <a:r>
              <a:rPr lang="en-US" sz="2199" spc="21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to handle duplicate track names and playlist names: </a:t>
            </a: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b="true" sz="2199" spc="21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songe_name</a:t>
            </a:r>
            <a:r>
              <a:rPr lang="en-US" sz="2199" spc="21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</a:t>
            </a:r>
            <a:r>
              <a:rPr lang="en-US" b="true" sz="2199" spc="21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unq_playlist_name</a:t>
            </a:r>
            <a:r>
              <a:rPr lang="en-US" sz="2199" spc="21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  <a:p>
            <a:pPr algn="l">
              <a:lnSpc>
                <a:spcPts val="3079"/>
              </a:lnSpc>
            </a:pP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  <a:p>
            <a:pPr algn="l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14094051" y="2457331"/>
            <a:ext cx="978098" cy="86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b="true" sz="2499" spc="242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EDA</a:t>
            </a:r>
          </a:p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b="true" sz="2499" spc="242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 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702510" y="3533763"/>
            <a:ext cx="4585490" cy="9363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139"/>
              </a:lnSpc>
            </a:pPr>
            <a:r>
              <a:rPr lang="en-US" sz="2242" spc="21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user_id: 1,048,575</a:t>
            </a:r>
          </a:p>
          <a:p>
            <a:pPr algn="l">
              <a:lnSpc>
                <a:spcPts val="3139"/>
              </a:lnSpc>
            </a:pPr>
            <a:r>
              <a:rPr lang="en-US" sz="2242" spc="21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unique artists: 279,658</a:t>
            </a:r>
          </a:p>
          <a:p>
            <a:pPr algn="l">
              <a:lnSpc>
                <a:spcPts val="3139"/>
              </a:lnSpc>
            </a:pPr>
            <a:r>
              <a:rPr lang="en-US" sz="2242" spc="21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unique users: 15,898</a:t>
            </a:r>
          </a:p>
          <a:p>
            <a:pPr algn="l">
              <a:lnSpc>
                <a:spcPts val="3139"/>
              </a:lnSpc>
            </a:pPr>
            <a:r>
              <a:rPr lang="en-US" sz="2242" spc="21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track_name: 1854971</a:t>
            </a:r>
          </a:p>
          <a:p>
            <a:pPr algn="l">
              <a:lnSpc>
                <a:spcPts val="3139"/>
              </a:lnSpc>
            </a:pPr>
            <a:r>
              <a:rPr lang="en-US" sz="2242" spc="21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playlist_name: 143640</a:t>
            </a:r>
          </a:p>
          <a:p>
            <a:pPr algn="l">
              <a:lnSpc>
                <a:spcPts val="3139"/>
              </a:lnSpc>
            </a:pPr>
            <a:r>
              <a:rPr lang="en-US" sz="2242" spc="21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song_name: 2658530</a:t>
            </a:r>
          </a:p>
          <a:p>
            <a:pPr algn="l">
              <a:lnSpc>
                <a:spcPts val="3139"/>
              </a:lnSpc>
            </a:pPr>
            <a:r>
              <a:rPr lang="en-US" sz="2242" spc="21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unq_playlist_name: 230708</a:t>
            </a:r>
          </a:p>
          <a:p>
            <a:pPr algn="l">
              <a:lnSpc>
                <a:spcPts val="3139"/>
              </a:lnSpc>
            </a:pPr>
          </a:p>
          <a:p>
            <a:pPr algn="l">
              <a:lnSpc>
                <a:spcPts val="3139"/>
              </a:lnSpc>
            </a:pPr>
            <a:r>
              <a:rPr lang="en-US" sz="2242" spc="21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Removing outliers:</a:t>
            </a:r>
          </a:p>
          <a:p>
            <a:pPr algn="l">
              <a:lnSpc>
                <a:spcPts val="3139"/>
              </a:lnSpc>
            </a:pPr>
            <a:r>
              <a:rPr lang="en-US" sz="2242" spc="21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by song_name (&lt;43)  </a:t>
            </a:r>
          </a:p>
          <a:p>
            <a:pPr algn="l">
              <a:lnSpc>
                <a:spcPts val="3139"/>
              </a:lnSpc>
            </a:pPr>
            <a:r>
              <a:rPr lang="en-US" sz="2242" spc="21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Keeping songs that appear in at least 10 different playlists</a:t>
            </a:r>
          </a:p>
          <a:p>
            <a:pPr algn="l">
              <a:lnSpc>
                <a:spcPts val="3139"/>
              </a:lnSpc>
            </a:pPr>
            <a:r>
              <a:rPr lang="en-US" sz="2242" spc="217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include playlists with &gt;10 and &lt; 50 songs</a:t>
            </a:r>
          </a:p>
          <a:p>
            <a:pPr algn="l">
              <a:lnSpc>
                <a:spcPts val="3139"/>
              </a:lnSpc>
            </a:pPr>
          </a:p>
          <a:p>
            <a:pPr algn="l">
              <a:lnSpc>
                <a:spcPts val="3139"/>
              </a:lnSpc>
            </a:pPr>
          </a:p>
          <a:p>
            <a:pPr algn="l">
              <a:lnSpc>
                <a:spcPts val="3139"/>
              </a:lnSpc>
            </a:pPr>
          </a:p>
          <a:p>
            <a:pPr algn="l">
              <a:lnSpc>
                <a:spcPts val="3139"/>
              </a:lnSpc>
            </a:pPr>
          </a:p>
          <a:p>
            <a:pPr algn="l">
              <a:lnSpc>
                <a:spcPts val="3139"/>
              </a:lnSpc>
            </a:pPr>
          </a:p>
          <a:p>
            <a:pPr algn="l">
              <a:lnSpc>
                <a:spcPts val="3139"/>
              </a:lnSpc>
            </a:pPr>
          </a:p>
          <a:p>
            <a:pPr algn="l">
              <a:lnSpc>
                <a:spcPts val="3139"/>
              </a:lnSpc>
            </a:pPr>
          </a:p>
          <a:p>
            <a:pPr algn="l">
              <a:lnSpc>
                <a:spcPts val="3139"/>
              </a:lnSpc>
            </a:pPr>
          </a:p>
          <a:p>
            <a:pPr algn="l">
              <a:lnSpc>
                <a:spcPts val="3139"/>
              </a:lnSpc>
              <a:spcBef>
                <a:spcPct val="0"/>
              </a:spcBef>
            </a:pPr>
          </a:p>
        </p:txBody>
      </p:sp>
      <p:grpSp>
        <p:nvGrpSpPr>
          <p:cNvPr name="Group 27" id="27"/>
          <p:cNvGrpSpPr/>
          <p:nvPr/>
        </p:nvGrpSpPr>
        <p:grpSpPr>
          <a:xfrm rot="-5400000">
            <a:off x="13344806" y="2371824"/>
            <a:ext cx="120372" cy="595036"/>
            <a:chOff x="0" y="0"/>
            <a:chExt cx="31703" cy="156717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31703" cy="156717"/>
            </a:xfrm>
            <a:custGeom>
              <a:avLst/>
              <a:gdLst/>
              <a:ahLst/>
              <a:cxnLst/>
              <a:rect r="r" b="b" t="t" l="l"/>
              <a:pathLst>
                <a:path h="156717" w="31703">
                  <a:moveTo>
                    <a:pt x="0" y="0"/>
                  </a:moveTo>
                  <a:lnTo>
                    <a:pt x="31703" y="0"/>
                  </a:lnTo>
                  <a:lnTo>
                    <a:pt x="31703" y="156717"/>
                  </a:lnTo>
                  <a:lnTo>
                    <a:pt x="0" y="156717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31703" cy="1948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E4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909309" y="2131021"/>
            <a:ext cx="120372" cy="595036"/>
            <a:chOff x="0" y="0"/>
            <a:chExt cx="31703" cy="15671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703" cy="156717"/>
            </a:xfrm>
            <a:custGeom>
              <a:avLst/>
              <a:gdLst/>
              <a:ahLst/>
              <a:cxnLst/>
              <a:rect r="r" b="b" t="t" l="l"/>
              <a:pathLst>
                <a:path h="156717" w="31703">
                  <a:moveTo>
                    <a:pt x="0" y="0"/>
                  </a:moveTo>
                  <a:lnTo>
                    <a:pt x="31703" y="0"/>
                  </a:lnTo>
                  <a:lnTo>
                    <a:pt x="31703" y="156717"/>
                  </a:lnTo>
                  <a:lnTo>
                    <a:pt x="0" y="156717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1703" cy="1948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5400000">
            <a:off x="5694355" y="2135168"/>
            <a:ext cx="120372" cy="595036"/>
            <a:chOff x="0" y="0"/>
            <a:chExt cx="31703" cy="15671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1703" cy="156717"/>
            </a:xfrm>
            <a:custGeom>
              <a:avLst/>
              <a:gdLst/>
              <a:ahLst/>
              <a:cxnLst/>
              <a:rect r="r" b="b" t="t" l="l"/>
              <a:pathLst>
                <a:path h="156717" w="31703">
                  <a:moveTo>
                    <a:pt x="0" y="0"/>
                  </a:moveTo>
                  <a:lnTo>
                    <a:pt x="31703" y="0"/>
                  </a:lnTo>
                  <a:lnTo>
                    <a:pt x="31703" y="156717"/>
                  </a:lnTo>
                  <a:lnTo>
                    <a:pt x="0" y="156717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1703" cy="1948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8" id="8"/>
          <p:cNvSpPr/>
          <p:nvPr/>
        </p:nvSpPr>
        <p:spPr>
          <a:xfrm flipV="true">
            <a:off x="-255873" y="1557218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9" id="9"/>
          <p:cNvSpPr/>
          <p:nvPr/>
        </p:nvSpPr>
        <p:spPr>
          <a:xfrm flipV="true">
            <a:off x="-255873" y="592726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866324" y="912596"/>
            <a:ext cx="324752" cy="324752"/>
          </a:xfrm>
          <a:custGeom>
            <a:avLst/>
            <a:gdLst/>
            <a:ahLst/>
            <a:cxnLst/>
            <a:rect r="r" b="b" t="t" l="l"/>
            <a:pathLst>
              <a:path h="324752" w="324752">
                <a:moveTo>
                  <a:pt x="0" y="0"/>
                </a:moveTo>
                <a:lnTo>
                  <a:pt x="324752" y="0"/>
                </a:lnTo>
                <a:lnTo>
                  <a:pt x="324752" y="324752"/>
                </a:lnTo>
                <a:lnTo>
                  <a:pt x="0" y="3247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997058" y="761016"/>
            <a:ext cx="2015352" cy="627911"/>
            <a:chOff x="0" y="0"/>
            <a:chExt cx="530792" cy="16537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30792" cy="165376"/>
            </a:xfrm>
            <a:custGeom>
              <a:avLst/>
              <a:gdLst/>
              <a:ahLst/>
              <a:cxnLst/>
              <a:rect r="r" b="b" t="t" l="l"/>
              <a:pathLst>
                <a:path h="165376" w="530792">
                  <a:moveTo>
                    <a:pt x="82688" y="0"/>
                  </a:moveTo>
                  <a:lnTo>
                    <a:pt x="448104" y="0"/>
                  </a:lnTo>
                  <a:cubicBezTo>
                    <a:pt x="493772" y="0"/>
                    <a:pt x="530792" y="37021"/>
                    <a:pt x="530792" y="82688"/>
                  </a:cubicBezTo>
                  <a:lnTo>
                    <a:pt x="530792" y="82688"/>
                  </a:lnTo>
                  <a:cubicBezTo>
                    <a:pt x="530792" y="104618"/>
                    <a:pt x="522081" y="125650"/>
                    <a:pt x="506574" y="141157"/>
                  </a:cubicBezTo>
                  <a:cubicBezTo>
                    <a:pt x="491067" y="156664"/>
                    <a:pt x="470035" y="165376"/>
                    <a:pt x="448104" y="165376"/>
                  </a:cubicBezTo>
                  <a:lnTo>
                    <a:pt x="82688" y="165376"/>
                  </a:lnTo>
                  <a:cubicBezTo>
                    <a:pt x="60758" y="165376"/>
                    <a:pt x="39726" y="156664"/>
                    <a:pt x="24219" y="141157"/>
                  </a:cubicBezTo>
                  <a:cubicBezTo>
                    <a:pt x="8712" y="125650"/>
                    <a:pt x="0" y="104618"/>
                    <a:pt x="0" y="82688"/>
                  </a:cubicBezTo>
                  <a:lnTo>
                    <a:pt x="0" y="82688"/>
                  </a:lnTo>
                  <a:cubicBezTo>
                    <a:pt x="0" y="60758"/>
                    <a:pt x="8712" y="39726"/>
                    <a:pt x="24219" y="24219"/>
                  </a:cubicBezTo>
                  <a:cubicBezTo>
                    <a:pt x="39726" y="8712"/>
                    <a:pt x="60758" y="0"/>
                    <a:pt x="82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530792" cy="203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4" id="14"/>
          <p:cNvSpPr/>
          <p:nvPr/>
        </p:nvSpPr>
        <p:spPr>
          <a:xfrm flipH="false" flipV="false" rot="5400000">
            <a:off x="3236664" y="741913"/>
            <a:ext cx="202257" cy="666117"/>
          </a:xfrm>
          <a:custGeom>
            <a:avLst/>
            <a:gdLst/>
            <a:ahLst/>
            <a:cxnLst/>
            <a:rect r="r" b="b" t="t" l="l"/>
            <a:pathLst>
              <a:path h="666117" w="202257">
                <a:moveTo>
                  <a:pt x="0" y="0"/>
                </a:moveTo>
                <a:lnTo>
                  <a:pt x="202258" y="0"/>
                </a:lnTo>
                <a:lnTo>
                  <a:pt x="202258" y="666117"/>
                </a:lnTo>
                <a:lnTo>
                  <a:pt x="0" y="666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306392" y="8595198"/>
            <a:ext cx="1326205" cy="1326205"/>
          </a:xfrm>
          <a:custGeom>
            <a:avLst/>
            <a:gdLst/>
            <a:ahLst/>
            <a:cxnLst/>
            <a:rect r="r" b="b" t="t" l="l"/>
            <a:pathLst>
              <a:path h="1326205" w="1326205">
                <a:moveTo>
                  <a:pt x="0" y="0"/>
                </a:moveTo>
                <a:lnTo>
                  <a:pt x="1326205" y="0"/>
                </a:lnTo>
                <a:lnTo>
                  <a:pt x="1326205" y="1326204"/>
                </a:lnTo>
                <a:lnTo>
                  <a:pt x="0" y="132620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6" id="16"/>
          <p:cNvGrpSpPr/>
          <p:nvPr/>
        </p:nvGrpSpPr>
        <p:grpSpPr>
          <a:xfrm rot="-5400000">
            <a:off x="12465031" y="2131021"/>
            <a:ext cx="120372" cy="595036"/>
            <a:chOff x="0" y="0"/>
            <a:chExt cx="31703" cy="15671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1703" cy="156717"/>
            </a:xfrm>
            <a:custGeom>
              <a:avLst/>
              <a:gdLst/>
              <a:ahLst/>
              <a:cxnLst/>
              <a:rect r="r" b="b" t="t" l="l"/>
              <a:pathLst>
                <a:path h="156717" w="31703">
                  <a:moveTo>
                    <a:pt x="0" y="0"/>
                  </a:moveTo>
                  <a:lnTo>
                    <a:pt x="31703" y="0"/>
                  </a:lnTo>
                  <a:lnTo>
                    <a:pt x="31703" y="156717"/>
                  </a:lnTo>
                  <a:lnTo>
                    <a:pt x="0" y="156717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31703" cy="1948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481418" y="2157929"/>
            <a:ext cx="3046633" cy="42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  <a:r>
              <a:rPr lang="en-US" sz="2448" b="true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TOKENS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981032" y="2127986"/>
            <a:ext cx="4645819" cy="423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27"/>
              </a:lnSpc>
            </a:pPr>
            <a:r>
              <a:rPr lang="en-US" sz="2448" b="true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WORDS2VEC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754541" y="2928949"/>
            <a:ext cx="5359123" cy="1054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Learns </a:t>
            </a: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embeddings</a:t>
            </a:r>
            <a:r>
              <a:rPr lang="en-US" sz="200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for songs and playlists, capturing their contextual relationships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2735365" y="830262"/>
            <a:ext cx="4523935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 spc="22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Words2vec Model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374713" y="886059"/>
            <a:ext cx="60975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03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671976" y="2938474"/>
            <a:ext cx="4512560" cy="3511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Converts each playlist into a list of song names (tokens) or concatenated string of “artistname:trackname” for Word2Vec training.</a:t>
            </a:r>
          </a:p>
          <a:p>
            <a:pPr algn="l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each playlist becomes a "sentence," and each “song” becomes a "word" in that sentence.</a:t>
            </a:r>
          </a:p>
          <a:p>
            <a:pPr algn="ctr">
              <a:lnSpc>
                <a:spcPts val="2799"/>
              </a:lnSpc>
              <a:spcBef>
                <a:spcPct val="0"/>
              </a:spcBef>
            </a:pPr>
          </a:p>
        </p:txBody>
      </p:sp>
      <p:sp>
        <p:nvSpPr>
          <p:cNvPr name="TextBox 25" id="25"/>
          <p:cNvSpPr txBox="true"/>
          <p:nvPr/>
        </p:nvSpPr>
        <p:spPr>
          <a:xfrm rot="0">
            <a:off x="5754541" y="4435169"/>
            <a:ext cx="3608308" cy="2167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8"/>
              </a:lnSpc>
              <a:spcBef>
                <a:spcPct val="0"/>
              </a:spcBef>
            </a:pPr>
            <a:r>
              <a:rPr lang="en-US" b="true" sz="2042" spc="19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Hyper parameters, e.g</a:t>
            </a:r>
            <a:r>
              <a:rPr lang="en-US" sz="2042" spc="19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 </a:t>
            </a:r>
            <a:r>
              <a:rPr lang="en-US" sz="2042" spc="19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l">
              <a:lnSpc>
                <a:spcPts val="2858"/>
              </a:lnSpc>
              <a:spcBef>
                <a:spcPct val="0"/>
              </a:spcBef>
            </a:pPr>
            <a:r>
              <a:rPr lang="en-US" sz="2042" spc="19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vector_size=100,</a:t>
            </a:r>
          </a:p>
          <a:p>
            <a:pPr algn="l">
              <a:lnSpc>
                <a:spcPts val="2858"/>
              </a:lnSpc>
              <a:spcBef>
                <a:spcPct val="0"/>
              </a:spcBef>
            </a:pPr>
            <a:r>
              <a:rPr lang="en-US" sz="2042" spc="19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window=5,</a:t>
            </a:r>
          </a:p>
          <a:p>
            <a:pPr algn="l">
              <a:lnSpc>
                <a:spcPts val="2858"/>
              </a:lnSpc>
              <a:spcBef>
                <a:spcPct val="0"/>
              </a:spcBef>
            </a:pPr>
            <a:r>
              <a:rPr lang="en-US" sz="2042" spc="19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min_count=1,</a:t>
            </a:r>
          </a:p>
          <a:p>
            <a:pPr algn="l">
              <a:lnSpc>
                <a:spcPts val="2858"/>
              </a:lnSpc>
              <a:spcBef>
                <a:spcPct val="0"/>
              </a:spcBef>
            </a:pPr>
            <a:r>
              <a:rPr lang="en-US" sz="2042" spc="19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sg=1,</a:t>
            </a:r>
          </a:p>
          <a:p>
            <a:pPr algn="l">
              <a:lnSpc>
                <a:spcPts val="2858"/>
              </a:lnSpc>
              <a:spcBef>
                <a:spcPct val="0"/>
              </a:spcBef>
            </a:pPr>
            <a:r>
              <a:rPr lang="en-US" sz="2042" spc="19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workers=4)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218057" y="2315351"/>
            <a:ext cx="3835718" cy="415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 spc="232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SIMILARITY MAP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754541" y="7127875"/>
            <a:ext cx="6313741" cy="3159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sz="1999" spc="193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How it works</a:t>
            </a:r>
            <a:r>
              <a:rPr lang="en-US" sz="1999" spc="19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</a:p>
          <a:p>
            <a:pPr algn="l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Word2Vec represents songs as vectors in</a:t>
            </a:r>
          </a:p>
          <a:p>
            <a:pPr algn="l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a multi-dimensional space (dense vector). 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spc="19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Songs that are closer to each other in this vector space (measured by cosine similarity) are likely to co-occur in playlists and share similar characteristics. Therefore, these songs are recommended together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735365" y="2968766"/>
            <a:ext cx="5552635" cy="139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9"/>
              </a:lnSpc>
            </a:pPr>
            <a:r>
              <a:rPr lang="en-US" b="true" sz="1999" spc="193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Basic similarity map:</a:t>
            </a:r>
          </a:p>
          <a:p>
            <a:pPr algn="l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Establishes connections between playlists based on shared songs.</a:t>
            </a:r>
          </a:p>
          <a:p>
            <a:pPr algn="l">
              <a:lnSpc>
                <a:spcPts val="2799"/>
              </a:lnSpc>
              <a:spcBef>
                <a:spcPct val="0"/>
              </a:spcBef>
            </a:pPr>
            <a:r>
              <a:rPr lang="en-US" sz="1999" spc="193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735365" y="4670566"/>
            <a:ext cx="4318410" cy="38729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29"/>
              </a:lnSpc>
            </a:pPr>
            <a:r>
              <a:rPr lang="en-US" b="true" sz="2020" spc="196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Cosine-Based Similarity Map</a:t>
            </a:r>
          </a:p>
          <a:p>
            <a:pPr algn="just">
              <a:lnSpc>
                <a:spcPts val="2829"/>
              </a:lnSpc>
            </a:pPr>
          </a:p>
          <a:p>
            <a:pPr algn="just">
              <a:lnSpc>
                <a:spcPts val="2829"/>
              </a:lnSpc>
            </a:pPr>
            <a:r>
              <a:rPr lang="en-US" sz="2020" spc="19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Each playlist is represented by its average vector, and connections between playlists are based on cosine similarity between these vectors.</a:t>
            </a:r>
          </a:p>
          <a:p>
            <a:pPr algn="just">
              <a:lnSpc>
                <a:spcPts val="2829"/>
              </a:lnSpc>
            </a:pPr>
          </a:p>
          <a:p>
            <a:pPr algn="just">
              <a:lnSpc>
                <a:spcPts val="2829"/>
              </a:lnSpc>
            </a:pPr>
          </a:p>
          <a:p>
            <a:pPr algn="just">
              <a:lnSpc>
                <a:spcPts val="2829"/>
              </a:lnSpc>
              <a:spcBef>
                <a:spcPct val="0"/>
              </a:spcBef>
            </a:pPr>
          </a:p>
        </p:txBody>
      </p:sp>
      <p:sp>
        <p:nvSpPr>
          <p:cNvPr name="TextBox 30" id="30"/>
          <p:cNvSpPr txBox="true"/>
          <p:nvPr/>
        </p:nvSpPr>
        <p:spPr>
          <a:xfrm rot="0">
            <a:off x="12735365" y="7832698"/>
            <a:ext cx="4318410" cy="24543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98"/>
              </a:lnSpc>
            </a:pPr>
            <a:r>
              <a:rPr lang="en-US" sz="1998" spc="193" b="true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Evaluation of the Model</a:t>
            </a:r>
            <a:r>
              <a:rPr lang="en-US" sz="1998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:</a:t>
            </a:r>
          </a:p>
          <a:p>
            <a:pPr algn="l">
              <a:lnSpc>
                <a:spcPts val="2798"/>
              </a:lnSpc>
            </a:pPr>
            <a:r>
              <a:rPr lang="en-US" b="true" sz="1998" spc="193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PRECISION</a:t>
            </a:r>
            <a:r>
              <a:rPr lang="en-US" sz="1998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=1.00</a:t>
            </a:r>
          </a:p>
          <a:p>
            <a:pPr algn="l">
              <a:lnSpc>
                <a:spcPts val="2798"/>
              </a:lnSpc>
            </a:pPr>
            <a:r>
              <a:rPr lang="en-US" b="true" sz="1998" spc="193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RECALL</a:t>
            </a:r>
            <a:r>
              <a:rPr lang="en-US" sz="1998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=0.69</a:t>
            </a:r>
          </a:p>
          <a:p>
            <a:pPr algn="l">
              <a:lnSpc>
                <a:spcPts val="2798"/>
              </a:lnSpc>
            </a:pPr>
            <a:r>
              <a:rPr lang="en-US" b="true" sz="1998" spc="193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F1 SCORE</a:t>
            </a:r>
            <a:r>
              <a:rPr lang="en-US" sz="1998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: 0.81</a:t>
            </a:r>
          </a:p>
          <a:p>
            <a:pPr algn="l">
              <a:lnSpc>
                <a:spcPts val="2798"/>
              </a:lnSpc>
            </a:pPr>
            <a:r>
              <a:rPr lang="en-US" sz="1998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(</a:t>
            </a:r>
            <a:r>
              <a:rPr lang="en-US" sz="1998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based on train and test data </a:t>
            </a:r>
          </a:p>
          <a:p>
            <a:pPr algn="l">
              <a:lnSpc>
                <a:spcPts val="2798"/>
              </a:lnSpc>
            </a:pPr>
            <a:r>
              <a:rPr lang="en-US" sz="1998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cold start problem).</a:t>
            </a:r>
          </a:p>
          <a:p>
            <a:pPr algn="l">
              <a:lnSpc>
                <a:spcPts val="279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E4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255873" y="1557218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flipV="true">
            <a:off x="-255873" y="592726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66324" y="912596"/>
            <a:ext cx="324752" cy="324752"/>
          </a:xfrm>
          <a:custGeom>
            <a:avLst/>
            <a:gdLst/>
            <a:ahLst/>
            <a:cxnLst/>
            <a:rect r="r" b="b" t="t" l="l"/>
            <a:pathLst>
              <a:path h="324752" w="324752">
                <a:moveTo>
                  <a:pt x="0" y="0"/>
                </a:moveTo>
                <a:lnTo>
                  <a:pt x="324752" y="0"/>
                </a:lnTo>
                <a:lnTo>
                  <a:pt x="324752" y="324752"/>
                </a:lnTo>
                <a:lnTo>
                  <a:pt x="0" y="3247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997058" y="761016"/>
            <a:ext cx="2015352" cy="627911"/>
            <a:chOff x="0" y="0"/>
            <a:chExt cx="530792" cy="16537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30792" cy="165376"/>
            </a:xfrm>
            <a:custGeom>
              <a:avLst/>
              <a:gdLst/>
              <a:ahLst/>
              <a:cxnLst/>
              <a:rect r="r" b="b" t="t" l="l"/>
              <a:pathLst>
                <a:path h="165376" w="530792">
                  <a:moveTo>
                    <a:pt x="82688" y="0"/>
                  </a:moveTo>
                  <a:lnTo>
                    <a:pt x="448104" y="0"/>
                  </a:lnTo>
                  <a:cubicBezTo>
                    <a:pt x="493772" y="0"/>
                    <a:pt x="530792" y="37021"/>
                    <a:pt x="530792" y="82688"/>
                  </a:cubicBezTo>
                  <a:lnTo>
                    <a:pt x="530792" y="82688"/>
                  </a:lnTo>
                  <a:cubicBezTo>
                    <a:pt x="530792" y="104618"/>
                    <a:pt x="522081" y="125650"/>
                    <a:pt x="506574" y="141157"/>
                  </a:cubicBezTo>
                  <a:cubicBezTo>
                    <a:pt x="491067" y="156664"/>
                    <a:pt x="470035" y="165376"/>
                    <a:pt x="448104" y="165376"/>
                  </a:cubicBezTo>
                  <a:lnTo>
                    <a:pt x="82688" y="165376"/>
                  </a:lnTo>
                  <a:cubicBezTo>
                    <a:pt x="60758" y="165376"/>
                    <a:pt x="39726" y="156664"/>
                    <a:pt x="24219" y="141157"/>
                  </a:cubicBezTo>
                  <a:cubicBezTo>
                    <a:pt x="8712" y="125650"/>
                    <a:pt x="0" y="104618"/>
                    <a:pt x="0" y="82688"/>
                  </a:cubicBezTo>
                  <a:lnTo>
                    <a:pt x="0" y="82688"/>
                  </a:lnTo>
                  <a:cubicBezTo>
                    <a:pt x="0" y="60758"/>
                    <a:pt x="8712" y="39726"/>
                    <a:pt x="24219" y="24219"/>
                  </a:cubicBezTo>
                  <a:cubicBezTo>
                    <a:pt x="39726" y="8712"/>
                    <a:pt x="60758" y="0"/>
                    <a:pt x="82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530792" cy="203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5400000">
            <a:off x="3236664" y="741913"/>
            <a:ext cx="202257" cy="666117"/>
          </a:xfrm>
          <a:custGeom>
            <a:avLst/>
            <a:gdLst/>
            <a:ahLst/>
            <a:cxnLst/>
            <a:rect r="r" b="b" t="t" l="l"/>
            <a:pathLst>
              <a:path h="666117" w="202257">
                <a:moveTo>
                  <a:pt x="0" y="0"/>
                </a:moveTo>
                <a:lnTo>
                  <a:pt x="202258" y="0"/>
                </a:lnTo>
                <a:lnTo>
                  <a:pt x="202258" y="666117"/>
                </a:lnTo>
                <a:lnTo>
                  <a:pt x="0" y="666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06392" y="8595198"/>
            <a:ext cx="1326205" cy="1326205"/>
          </a:xfrm>
          <a:custGeom>
            <a:avLst/>
            <a:gdLst/>
            <a:ahLst/>
            <a:cxnLst/>
            <a:rect r="r" b="b" t="t" l="l"/>
            <a:pathLst>
              <a:path h="1326205" w="1326205">
                <a:moveTo>
                  <a:pt x="0" y="0"/>
                </a:moveTo>
                <a:lnTo>
                  <a:pt x="1326205" y="0"/>
                </a:lnTo>
                <a:lnTo>
                  <a:pt x="1326205" y="1326204"/>
                </a:lnTo>
                <a:lnTo>
                  <a:pt x="0" y="132620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2735365" y="830262"/>
            <a:ext cx="4523935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 spc="223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Siamese network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374713" y="886059"/>
            <a:ext cx="60975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298667" y="2466856"/>
            <a:ext cx="4718402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 spc="232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SIAMESE NETWORK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024553" y="3901321"/>
            <a:ext cx="9640227" cy="305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 spc="2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:</a:t>
            </a:r>
            <a:r>
              <a:rPr lang="he-IL" sz="2499" spc="2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מנור תכניס לפה בבקשה את השלבים שעשית במודל</a:t>
            </a:r>
          </a:p>
          <a:p>
            <a:pPr algn="r">
              <a:lnSpc>
                <a:spcPts val="3499"/>
              </a:lnSpc>
            </a:pPr>
            <a:r>
              <a:rPr lang="he-IL" sz="2499" spc="2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קודם היה טריפלטס</a:t>
            </a:r>
          </a:p>
          <a:p>
            <a:pPr algn="r">
              <a:lnSpc>
                <a:spcPts val="3499"/>
              </a:lnSpc>
            </a:pPr>
            <a:r>
              <a:rPr lang="he-IL" sz="2499" spc="2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אח״כ לעשות אימבדינג לכל שיר</a:t>
            </a:r>
          </a:p>
          <a:p>
            <a:pPr algn="r">
              <a:lnSpc>
                <a:spcPts val="3499"/>
              </a:lnSpc>
            </a:pPr>
            <a:r>
              <a:rPr lang="he-IL" sz="2499" spc="2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אח״כ לסדר את האימבדינג שיהיה קריא לרשת נוירונים</a:t>
            </a:r>
          </a:p>
          <a:p>
            <a:pPr algn="r">
              <a:lnSpc>
                <a:spcPts val="3499"/>
              </a:lnSpc>
            </a:pPr>
            <a:r>
              <a:rPr lang="he-IL" sz="2499" spc="2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אח״כ להחליף את כל השירים בטריפלטס לאימבדינגס שלהם</a:t>
            </a:r>
          </a:p>
          <a:p>
            <a:pPr algn="r">
              <a:lnSpc>
                <a:spcPts val="3499"/>
              </a:lnSpc>
            </a:pPr>
            <a:r>
              <a:rPr lang="he-IL" sz="2499" spc="2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מודל</a:t>
            </a:r>
          </a:p>
          <a:p>
            <a:pPr algn="r">
              <a:lnSpc>
                <a:spcPts val="3499"/>
              </a:lnSpc>
              <a:spcBef>
                <a:spcPct val="0"/>
              </a:spcBef>
            </a:pPr>
            <a:r>
              <a:rPr lang="he-IL" sz="2499" spc="242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  <a:rtl val="true"/>
              </a:rPr>
              <a:t>מטריקות</a:t>
            </a:r>
          </a:p>
        </p:txBody>
      </p:sp>
      <p:grpSp>
        <p:nvGrpSpPr>
          <p:cNvPr name="Group 14" id="14"/>
          <p:cNvGrpSpPr/>
          <p:nvPr/>
        </p:nvGrpSpPr>
        <p:grpSpPr>
          <a:xfrm rot="-5400000">
            <a:off x="6002674" y="2304867"/>
            <a:ext cx="103796" cy="777367"/>
            <a:chOff x="0" y="0"/>
            <a:chExt cx="27337" cy="204739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7337" cy="204739"/>
            </a:xfrm>
            <a:custGeom>
              <a:avLst/>
              <a:gdLst/>
              <a:ahLst/>
              <a:cxnLst/>
              <a:rect r="r" b="b" t="t" l="l"/>
              <a:pathLst>
                <a:path h="204739" w="27337">
                  <a:moveTo>
                    <a:pt x="0" y="0"/>
                  </a:moveTo>
                  <a:lnTo>
                    <a:pt x="27337" y="0"/>
                  </a:lnTo>
                  <a:lnTo>
                    <a:pt x="27337" y="204739"/>
                  </a:lnTo>
                  <a:lnTo>
                    <a:pt x="0" y="204739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7337" cy="2428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15950724" y="8203137"/>
            <a:ext cx="1718265" cy="1718265"/>
          </a:xfrm>
          <a:custGeom>
            <a:avLst/>
            <a:gdLst/>
            <a:ahLst/>
            <a:cxnLst/>
            <a:rect r="r" b="b" t="t" l="l"/>
            <a:pathLst>
              <a:path h="1718265" w="1718265">
                <a:moveTo>
                  <a:pt x="0" y="0"/>
                </a:moveTo>
                <a:lnTo>
                  <a:pt x="1718266" y="0"/>
                </a:lnTo>
                <a:lnTo>
                  <a:pt x="1718266" y="1718265"/>
                </a:lnTo>
                <a:lnTo>
                  <a:pt x="0" y="17182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E4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5456090" y="3204978"/>
            <a:ext cx="103796" cy="777367"/>
            <a:chOff x="0" y="0"/>
            <a:chExt cx="27337" cy="2047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337" cy="204739"/>
            </a:xfrm>
            <a:custGeom>
              <a:avLst/>
              <a:gdLst/>
              <a:ahLst/>
              <a:cxnLst/>
              <a:rect r="r" b="b" t="t" l="l"/>
              <a:pathLst>
                <a:path h="204739" w="27337">
                  <a:moveTo>
                    <a:pt x="0" y="0"/>
                  </a:moveTo>
                  <a:lnTo>
                    <a:pt x="27337" y="0"/>
                  </a:lnTo>
                  <a:lnTo>
                    <a:pt x="27337" y="204739"/>
                  </a:lnTo>
                  <a:lnTo>
                    <a:pt x="0" y="204739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337" cy="2428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5705237"/>
            <a:ext cx="18288000" cy="4581763"/>
            <a:chOff x="0" y="0"/>
            <a:chExt cx="2833290" cy="70983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833290" cy="709835"/>
            </a:xfrm>
            <a:custGeom>
              <a:avLst/>
              <a:gdLst/>
              <a:ahLst/>
              <a:cxnLst/>
              <a:rect r="r" b="b" t="t" l="l"/>
              <a:pathLst>
                <a:path h="709835" w="2833290">
                  <a:moveTo>
                    <a:pt x="0" y="0"/>
                  </a:moveTo>
                  <a:lnTo>
                    <a:pt x="2833290" y="0"/>
                  </a:lnTo>
                  <a:lnTo>
                    <a:pt x="2833290" y="709835"/>
                  </a:lnTo>
                  <a:lnTo>
                    <a:pt x="0" y="709835"/>
                  </a:lnTo>
                  <a:close/>
                </a:path>
              </a:pathLst>
            </a:custGeom>
            <a:blipFill>
              <a:blip r:embed="rId2"/>
              <a:stretch>
                <a:fillRect l="0" t="-141327" r="0" b="-25103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6317671" y="3262317"/>
            <a:ext cx="5652658" cy="680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27"/>
              </a:lnSpc>
            </a:pPr>
            <a:r>
              <a:rPr lang="en-US" b="true" sz="3948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APPENDIX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297183" y="868362"/>
            <a:ext cx="296211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APPENDIX</a:t>
            </a:r>
          </a:p>
        </p:txBody>
      </p:sp>
      <p:sp>
        <p:nvSpPr>
          <p:cNvPr name="AutoShape 9" id="9"/>
          <p:cNvSpPr/>
          <p:nvPr/>
        </p:nvSpPr>
        <p:spPr>
          <a:xfrm flipV="true">
            <a:off x="-255873" y="1557218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0" id="10"/>
          <p:cNvSpPr/>
          <p:nvPr/>
        </p:nvSpPr>
        <p:spPr>
          <a:xfrm flipV="true">
            <a:off x="-255873" y="592726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1" id="11"/>
          <p:cNvSpPr/>
          <p:nvPr/>
        </p:nvSpPr>
        <p:spPr>
          <a:xfrm flipH="false" flipV="false" rot="0">
            <a:off x="866324" y="912596"/>
            <a:ext cx="324752" cy="324752"/>
          </a:xfrm>
          <a:custGeom>
            <a:avLst/>
            <a:gdLst/>
            <a:ahLst/>
            <a:cxnLst/>
            <a:rect r="r" b="b" t="t" l="l"/>
            <a:pathLst>
              <a:path h="324752" w="324752">
                <a:moveTo>
                  <a:pt x="0" y="0"/>
                </a:moveTo>
                <a:lnTo>
                  <a:pt x="324752" y="0"/>
                </a:lnTo>
                <a:lnTo>
                  <a:pt x="324752" y="324752"/>
                </a:lnTo>
                <a:lnTo>
                  <a:pt x="0" y="32475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1997058" y="761016"/>
            <a:ext cx="2015352" cy="627911"/>
            <a:chOff x="0" y="0"/>
            <a:chExt cx="530792" cy="16537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30792" cy="165376"/>
            </a:xfrm>
            <a:custGeom>
              <a:avLst/>
              <a:gdLst/>
              <a:ahLst/>
              <a:cxnLst/>
              <a:rect r="r" b="b" t="t" l="l"/>
              <a:pathLst>
                <a:path h="165376" w="530792">
                  <a:moveTo>
                    <a:pt x="82688" y="0"/>
                  </a:moveTo>
                  <a:lnTo>
                    <a:pt x="448104" y="0"/>
                  </a:lnTo>
                  <a:cubicBezTo>
                    <a:pt x="493772" y="0"/>
                    <a:pt x="530792" y="37021"/>
                    <a:pt x="530792" y="82688"/>
                  </a:cubicBezTo>
                  <a:lnTo>
                    <a:pt x="530792" y="82688"/>
                  </a:lnTo>
                  <a:cubicBezTo>
                    <a:pt x="530792" y="104618"/>
                    <a:pt x="522081" y="125650"/>
                    <a:pt x="506574" y="141157"/>
                  </a:cubicBezTo>
                  <a:cubicBezTo>
                    <a:pt x="491067" y="156664"/>
                    <a:pt x="470035" y="165376"/>
                    <a:pt x="448104" y="165376"/>
                  </a:cubicBezTo>
                  <a:lnTo>
                    <a:pt x="82688" y="165376"/>
                  </a:lnTo>
                  <a:cubicBezTo>
                    <a:pt x="60758" y="165376"/>
                    <a:pt x="39726" y="156664"/>
                    <a:pt x="24219" y="141157"/>
                  </a:cubicBezTo>
                  <a:cubicBezTo>
                    <a:pt x="8712" y="125650"/>
                    <a:pt x="0" y="104618"/>
                    <a:pt x="0" y="82688"/>
                  </a:cubicBezTo>
                  <a:lnTo>
                    <a:pt x="0" y="82688"/>
                  </a:lnTo>
                  <a:cubicBezTo>
                    <a:pt x="0" y="60758"/>
                    <a:pt x="8712" y="39726"/>
                    <a:pt x="24219" y="24219"/>
                  </a:cubicBezTo>
                  <a:cubicBezTo>
                    <a:pt x="39726" y="8712"/>
                    <a:pt x="60758" y="0"/>
                    <a:pt x="82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530792" cy="203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2374713" y="886059"/>
            <a:ext cx="60975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05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5400000">
            <a:off x="3236664" y="741913"/>
            <a:ext cx="202257" cy="666117"/>
          </a:xfrm>
          <a:custGeom>
            <a:avLst/>
            <a:gdLst/>
            <a:ahLst/>
            <a:cxnLst/>
            <a:rect r="r" b="b" t="t" l="l"/>
            <a:pathLst>
              <a:path h="666117" w="202257">
                <a:moveTo>
                  <a:pt x="0" y="0"/>
                </a:moveTo>
                <a:lnTo>
                  <a:pt x="202258" y="0"/>
                </a:lnTo>
                <a:lnTo>
                  <a:pt x="202258" y="666117"/>
                </a:lnTo>
                <a:lnTo>
                  <a:pt x="0" y="66611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5335042" y="2786427"/>
            <a:ext cx="1718265" cy="1718265"/>
          </a:xfrm>
          <a:custGeom>
            <a:avLst/>
            <a:gdLst/>
            <a:ahLst/>
            <a:cxnLst/>
            <a:rect r="r" b="b" t="t" l="l"/>
            <a:pathLst>
              <a:path h="1718265" w="1718265">
                <a:moveTo>
                  <a:pt x="0" y="0"/>
                </a:moveTo>
                <a:lnTo>
                  <a:pt x="1718266" y="0"/>
                </a:lnTo>
                <a:lnTo>
                  <a:pt x="1718266" y="1718265"/>
                </a:lnTo>
                <a:lnTo>
                  <a:pt x="0" y="17182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619527" y="2514481"/>
            <a:ext cx="1718265" cy="1718265"/>
          </a:xfrm>
          <a:custGeom>
            <a:avLst/>
            <a:gdLst/>
            <a:ahLst/>
            <a:cxnLst/>
            <a:rect r="r" b="b" t="t" l="l"/>
            <a:pathLst>
              <a:path h="1718265" w="1718265">
                <a:moveTo>
                  <a:pt x="0" y="0"/>
                </a:moveTo>
                <a:lnTo>
                  <a:pt x="1718266" y="0"/>
                </a:lnTo>
                <a:lnTo>
                  <a:pt x="1718266" y="1718265"/>
                </a:lnTo>
                <a:lnTo>
                  <a:pt x="0" y="171826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E4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2557254" y="1925972"/>
            <a:ext cx="103796" cy="777367"/>
            <a:chOff x="0" y="0"/>
            <a:chExt cx="27337" cy="2047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337" cy="204739"/>
            </a:xfrm>
            <a:custGeom>
              <a:avLst/>
              <a:gdLst/>
              <a:ahLst/>
              <a:cxnLst/>
              <a:rect r="r" b="b" t="t" l="l"/>
              <a:pathLst>
                <a:path h="204739" w="27337">
                  <a:moveTo>
                    <a:pt x="0" y="0"/>
                  </a:moveTo>
                  <a:lnTo>
                    <a:pt x="27337" y="0"/>
                  </a:lnTo>
                  <a:lnTo>
                    <a:pt x="27337" y="204739"/>
                  </a:lnTo>
                  <a:lnTo>
                    <a:pt x="0" y="204739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337" cy="2428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-255873" y="1557218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-255873" y="592726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866324" y="912596"/>
            <a:ext cx="324752" cy="324752"/>
          </a:xfrm>
          <a:custGeom>
            <a:avLst/>
            <a:gdLst/>
            <a:ahLst/>
            <a:cxnLst/>
            <a:rect r="r" b="b" t="t" l="l"/>
            <a:pathLst>
              <a:path h="324752" w="324752">
                <a:moveTo>
                  <a:pt x="0" y="0"/>
                </a:moveTo>
                <a:lnTo>
                  <a:pt x="324752" y="0"/>
                </a:lnTo>
                <a:lnTo>
                  <a:pt x="324752" y="324752"/>
                </a:lnTo>
                <a:lnTo>
                  <a:pt x="0" y="3247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997058" y="761016"/>
            <a:ext cx="2015352" cy="627911"/>
            <a:chOff x="0" y="0"/>
            <a:chExt cx="530792" cy="16537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30792" cy="165376"/>
            </a:xfrm>
            <a:custGeom>
              <a:avLst/>
              <a:gdLst/>
              <a:ahLst/>
              <a:cxnLst/>
              <a:rect r="r" b="b" t="t" l="l"/>
              <a:pathLst>
                <a:path h="165376" w="530792">
                  <a:moveTo>
                    <a:pt x="82688" y="0"/>
                  </a:moveTo>
                  <a:lnTo>
                    <a:pt x="448104" y="0"/>
                  </a:lnTo>
                  <a:cubicBezTo>
                    <a:pt x="493772" y="0"/>
                    <a:pt x="530792" y="37021"/>
                    <a:pt x="530792" y="82688"/>
                  </a:cubicBezTo>
                  <a:lnTo>
                    <a:pt x="530792" y="82688"/>
                  </a:lnTo>
                  <a:cubicBezTo>
                    <a:pt x="530792" y="104618"/>
                    <a:pt x="522081" y="125650"/>
                    <a:pt x="506574" y="141157"/>
                  </a:cubicBezTo>
                  <a:cubicBezTo>
                    <a:pt x="491067" y="156664"/>
                    <a:pt x="470035" y="165376"/>
                    <a:pt x="448104" y="165376"/>
                  </a:cubicBezTo>
                  <a:lnTo>
                    <a:pt x="82688" y="165376"/>
                  </a:lnTo>
                  <a:cubicBezTo>
                    <a:pt x="60758" y="165376"/>
                    <a:pt x="39726" y="156664"/>
                    <a:pt x="24219" y="141157"/>
                  </a:cubicBezTo>
                  <a:cubicBezTo>
                    <a:pt x="8712" y="125650"/>
                    <a:pt x="0" y="104618"/>
                    <a:pt x="0" y="82688"/>
                  </a:cubicBezTo>
                  <a:lnTo>
                    <a:pt x="0" y="82688"/>
                  </a:lnTo>
                  <a:cubicBezTo>
                    <a:pt x="0" y="60758"/>
                    <a:pt x="8712" y="39726"/>
                    <a:pt x="24219" y="24219"/>
                  </a:cubicBezTo>
                  <a:cubicBezTo>
                    <a:pt x="39726" y="8712"/>
                    <a:pt x="60758" y="0"/>
                    <a:pt x="82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30792" cy="203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5400000">
            <a:off x="3236664" y="741913"/>
            <a:ext cx="202257" cy="666117"/>
          </a:xfrm>
          <a:custGeom>
            <a:avLst/>
            <a:gdLst/>
            <a:ahLst/>
            <a:cxnLst/>
            <a:rect r="r" b="b" t="t" l="l"/>
            <a:pathLst>
              <a:path h="666117" w="202257">
                <a:moveTo>
                  <a:pt x="0" y="0"/>
                </a:moveTo>
                <a:lnTo>
                  <a:pt x="202258" y="0"/>
                </a:lnTo>
                <a:lnTo>
                  <a:pt x="202258" y="666117"/>
                </a:lnTo>
                <a:lnTo>
                  <a:pt x="0" y="666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5335042" y="2786427"/>
            <a:ext cx="1718265" cy="1718265"/>
          </a:xfrm>
          <a:custGeom>
            <a:avLst/>
            <a:gdLst/>
            <a:ahLst/>
            <a:cxnLst/>
            <a:rect r="r" b="b" t="t" l="l"/>
            <a:pathLst>
              <a:path h="1718265" w="1718265">
                <a:moveTo>
                  <a:pt x="0" y="0"/>
                </a:moveTo>
                <a:lnTo>
                  <a:pt x="1718266" y="0"/>
                </a:lnTo>
                <a:lnTo>
                  <a:pt x="1718266" y="1718265"/>
                </a:lnTo>
                <a:lnTo>
                  <a:pt x="0" y="17182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2609152" y="6929404"/>
            <a:ext cx="12625039" cy="2689108"/>
          </a:xfrm>
          <a:custGeom>
            <a:avLst/>
            <a:gdLst/>
            <a:ahLst/>
            <a:cxnLst/>
            <a:rect r="r" b="b" t="t" l="l"/>
            <a:pathLst>
              <a:path h="2689108" w="12625039">
                <a:moveTo>
                  <a:pt x="0" y="0"/>
                </a:moveTo>
                <a:lnTo>
                  <a:pt x="12625039" y="0"/>
                </a:lnTo>
                <a:lnTo>
                  <a:pt x="12625039" y="2689108"/>
                </a:lnTo>
                <a:lnTo>
                  <a:pt x="0" y="268910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4644" t="-6349" r="-4644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2679590" y="3872277"/>
            <a:ext cx="12554601" cy="2281079"/>
          </a:xfrm>
          <a:custGeom>
            <a:avLst/>
            <a:gdLst/>
            <a:ahLst/>
            <a:cxnLst/>
            <a:rect r="r" b="b" t="t" l="l"/>
            <a:pathLst>
              <a:path h="2281079" w="12554601">
                <a:moveTo>
                  <a:pt x="0" y="0"/>
                </a:moveTo>
                <a:lnTo>
                  <a:pt x="12554601" y="0"/>
                </a:lnTo>
                <a:lnTo>
                  <a:pt x="12554601" y="2281079"/>
                </a:lnTo>
                <a:lnTo>
                  <a:pt x="0" y="2281079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2755" t="0" r="-2755" b="-5253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4865084" y="2105666"/>
            <a:ext cx="5652658" cy="680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27"/>
              </a:lnSpc>
            </a:pPr>
            <a:r>
              <a:rPr lang="en-US" b="true" sz="3948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APPENDIX 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297183" y="868362"/>
            <a:ext cx="296211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APPENDIX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74713" y="886059"/>
            <a:ext cx="60975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05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29043" y="6277181"/>
            <a:ext cx="11924739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b="true" sz="2199" spc="213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Recommend Playlists for a Song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</a:p>
        </p:txBody>
      </p:sp>
      <p:sp>
        <p:nvSpPr>
          <p:cNvPr name="TextBox 19" id="19"/>
          <p:cNvSpPr txBox="true"/>
          <p:nvPr/>
        </p:nvSpPr>
        <p:spPr>
          <a:xfrm rot="0">
            <a:off x="2220469" y="3129327"/>
            <a:ext cx="11924739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b="true" sz="2199" spc="213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Songs similar to input song: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502203" y="3013144"/>
            <a:ext cx="1718265" cy="1718265"/>
          </a:xfrm>
          <a:custGeom>
            <a:avLst/>
            <a:gdLst/>
            <a:ahLst/>
            <a:cxnLst/>
            <a:rect r="r" b="b" t="t" l="l"/>
            <a:pathLst>
              <a:path h="1718265" w="1718265">
                <a:moveTo>
                  <a:pt x="0" y="0"/>
                </a:moveTo>
                <a:lnTo>
                  <a:pt x="1718266" y="0"/>
                </a:lnTo>
                <a:lnTo>
                  <a:pt x="1718266" y="1718266"/>
                </a:lnTo>
                <a:lnTo>
                  <a:pt x="0" y="171826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4E4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2557254" y="1925972"/>
            <a:ext cx="103796" cy="777367"/>
            <a:chOff x="0" y="0"/>
            <a:chExt cx="27337" cy="20473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337" cy="204739"/>
            </a:xfrm>
            <a:custGeom>
              <a:avLst/>
              <a:gdLst/>
              <a:ahLst/>
              <a:cxnLst/>
              <a:rect r="r" b="b" t="t" l="l"/>
              <a:pathLst>
                <a:path h="204739" w="27337">
                  <a:moveTo>
                    <a:pt x="0" y="0"/>
                  </a:moveTo>
                  <a:lnTo>
                    <a:pt x="27337" y="0"/>
                  </a:lnTo>
                  <a:lnTo>
                    <a:pt x="27337" y="204739"/>
                  </a:lnTo>
                  <a:lnTo>
                    <a:pt x="0" y="204739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337" cy="2428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5" id="5"/>
          <p:cNvSpPr/>
          <p:nvPr/>
        </p:nvSpPr>
        <p:spPr>
          <a:xfrm flipV="true">
            <a:off x="-255873" y="1557218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flipV="true">
            <a:off x="-255873" y="592726"/>
            <a:ext cx="18740515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866324" y="912596"/>
            <a:ext cx="324752" cy="324752"/>
          </a:xfrm>
          <a:custGeom>
            <a:avLst/>
            <a:gdLst/>
            <a:ahLst/>
            <a:cxnLst/>
            <a:rect r="r" b="b" t="t" l="l"/>
            <a:pathLst>
              <a:path h="324752" w="324752">
                <a:moveTo>
                  <a:pt x="0" y="0"/>
                </a:moveTo>
                <a:lnTo>
                  <a:pt x="324752" y="0"/>
                </a:lnTo>
                <a:lnTo>
                  <a:pt x="324752" y="324752"/>
                </a:lnTo>
                <a:lnTo>
                  <a:pt x="0" y="3247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1997058" y="761016"/>
            <a:ext cx="2015352" cy="627911"/>
            <a:chOff x="0" y="0"/>
            <a:chExt cx="530792" cy="16537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30792" cy="165376"/>
            </a:xfrm>
            <a:custGeom>
              <a:avLst/>
              <a:gdLst/>
              <a:ahLst/>
              <a:cxnLst/>
              <a:rect r="r" b="b" t="t" l="l"/>
              <a:pathLst>
                <a:path h="165376" w="530792">
                  <a:moveTo>
                    <a:pt x="82688" y="0"/>
                  </a:moveTo>
                  <a:lnTo>
                    <a:pt x="448104" y="0"/>
                  </a:lnTo>
                  <a:cubicBezTo>
                    <a:pt x="493772" y="0"/>
                    <a:pt x="530792" y="37021"/>
                    <a:pt x="530792" y="82688"/>
                  </a:cubicBezTo>
                  <a:lnTo>
                    <a:pt x="530792" y="82688"/>
                  </a:lnTo>
                  <a:cubicBezTo>
                    <a:pt x="530792" y="104618"/>
                    <a:pt x="522081" y="125650"/>
                    <a:pt x="506574" y="141157"/>
                  </a:cubicBezTo>
                  <a:cubicBezTo>
                    <a:pt x="491067" y="156664"/>
                    <a:pt x="470035" y="165376"/>
                    <a:pt x="448104" y="165376"/>
                  </a:cubicBezTo>
                  <a:lnTo>
                    <a:pt x="82688" y="165376"/>
                  </a:lnTo>
                  <a:cubicBezTo>
                    <a:pt x="60758" y="165376"/>
                    <a:pt x="39726" y="156664"/>
                    <a:pt x="24219" y="141157"/>
                  </a:cubicBezTo>
                  <a:cubicBezTo>
                    <a:pt x="8712" y="125650"/>
                    <a:pt x="0" y="104618"/>
                    <a:pt x="0" y="82688"/>
                  </a:cubicBezTo>
                  <a:lnTo>
                    <a:pt x="0" y="82688"/>
                  </a:lnTo>
                  <a:cubicBezTo>
                    <a:pt x="0" y="60758"/>
                    <a:pt x="8712" y="39726"/>
                    <a:pt x="24219" y="24219"/>
                  </a:cubicBezTo>
                  <a:cubicBezTo>
                    <a:pt x="39726" y="8712"/>
                    <a:pt x="60758" y="0"/>
                    <a:pt x="8268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530792" cy="2034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5400000">
            <a:off x="3236664" y="741913"/>
            <a:ext cx="202257" cy="666117"/>
          </a:xfrm>
          <a:custGeom>
            <a:avLst/>
            <a:gdLst/>
            <a:ahLst/>
            <a:cxnLst/>
            <a:rect r="r" b="b" t="t" l="l"/>
            <a:pathLst>
              <a:path h="666117" w="202257">
                <a:moveTo>
                  <a:pt x="0" y="0"/>
                </a:moveTo>
                <a:lnTo>
                  <a:pt x="202258" y="0"/>
                </a:lnTo>
                <a:lnTo>
                  <a:pt x="202258" y="666117"/>
                </a:lnTo>
                <a:lnTo>
                  <a:pt x="0" y="6661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4297183" y="868362"/>
            <a:ext cx="296211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APPENDIX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374713" y="886059"/>
            <a:ext cx="60975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spc="193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05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405956" y="8399167"/>
            <a:ext cx="1718265" cy="1718265"/>
          </a:xfrm>
          <a:custGeom>
            <a:avLst/>
            <a:gdLst/>
            <a:ahLst/>
            <a:cxnLst/>
            <a:rect r="r" b="b" t="t" l="l"/>
            <a:pathLst>
              <a:path h="1718265" w="1718265">
                <a:moveTo>
                  <a:pt x="0" y="0"/>
                </a:moveTo>
                <a:lnTo>
                  <a:pt x="1718266" y="0"/>
                </a:lnTo>
                <a:lnTo>
                  <a:pt x="1718266" y="1718266"/>
                </a:lnTo>
                <a:lnTo>
                  <a:pt x="0" y="171826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871584" y="3872277"/>
            <a:ext cx="8416416" cy="5886328"/>
          </a:xfrm>
          <a:custGeom>
            <a:avLst/>
            <a:gdLst/>
            <a:ahLst/>
            <a:cxnLst/>
            <a:rect r="r" b="b" t="t" l="l"/>
            <a:pathLst>
              <a:path h="5886328" w="8416416">
                <a:moveTo>
                  <a:pt x="0" y="0"/>
                </a:moveTo>
                <a:lnTo>
                  <a:pt x="8416416" y="0"/>
                </a:lnTo>
                <a:lnTo>
                  <a:pt x="8416416" y="5886328"/>
                </a:lnTo>
                <a:lnTo>
                  <a:pt x="0" y="58863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278793" y="3559688"/>
            <a:ext cx="9373150" cy="2528657"/>
          </a:xfrm>
          <a:custGeom>
            <a:avLst/>
            <a:gdLst/>
            <a:ahLst/>
            <a:cxnLst/>
            <a:rect r="r" b="b" t="t" l="l"/>
            <a:pathLst>
              <a:path h="2528657" w="9373150">
                <a:moveTo>
                  <a:pt x="0" y="0"/>
                </a:moveTo>
                <a:lnTo>
                  <a:pt x="9373150" y="0"/>
                </a:lnTo>
                <a:lnTo>
                  <a:pt x="9373150" y="2528657"/>
                </a:lnTo>
                <a:lnTo>
                  <a:pt x="0" y="252865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-2057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3493371" y="2734823"/>
            <a:ext cx="2790587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 spc="232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Fuzzy Matching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746418" y="1685793"/>
            <a:ext cx="5652658" cy="6807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27"/>
              </a:lnSpc>
            </a:pPr>
            <a:r>
              <a:rPr lang="en-US" b="true" sz="3948">
                <a:solidFill>
                  <a:srgbClr val="000000"/>
                </a:solidFill>
                <a:latin typeface="Cy Grotesk Grand Bold"/>
                <a:ea typeface="Cy Grotesk Grand Bold"/>
                <a:cs typeface="Cy Grotesk Grand Bold"/>
                <a:sym typeface="Cy Grotesk Grand Bold"/>
              </a:rPr>
              <a:t>APPENDIX 2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E4E4E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DAGc0uZrk8s</dc:identifier>
  <dcterms:modified xsi:type="dcterms:W3CDTF">2011-08-01T06:04:30Z</dcterms:modified>
  <cp:revision>1</cp:revision>
  <dc:title>Recommender System</dc:title>
</cp:coreProperties>
</file>

<file path=docProps/thumbnail.jpeg>
</file>